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39"/>
  </p:notesMasterIdLst>
  <p:sldIdLst>
    <p:sldId id="266" r:id="rId2"/>
    <p:sldId id="289" r:id="rId3"/>
    <p:sldId id="290" r:id="rId4"/>
    <p:sldId id="299" r:id="rId5"/>
    <p:sldId id="291" r:id="rId6"/>
    <p:sldId id="300" r:id="rId7"/>
    <p:sldId id="292" r:id="rId8"/>
    <p:sldId id="301" r:id="rId9"/>
    <p:sldId id="302" r:id="rId10"/>
    <p:sldId id="303" r:id="rId11"/>
    <p:sldId id="304" r:id="rId12"/>
    <p:sldId id="294" r:id="rId13"/>
    <p:sldId id="295" r:id="rId14"/>
    <p:sldId id="310" r:id="rId15"/>
    <p:sldId id="306" r:id="rId16"/>
    <p:sldId id="309" r:id="rId17"/>
    <p:sldId id="308" r:id="rId18"/>
    <p:sldId id="305" r:id="rId19"/>
    <p:sldId id="296" r:id="rId20"/>
    <p:sldId id="314" r:id="rId21"/>
    <p:sldId id="326" r:id="rId22"/>
    <p:sldId id="313" r:id="rId23"/>
    <p:sldId id="312" r:id="rId24"/>
    <p:sldId id="311" r:id="rId25"/>
    <p:sldId id="328" r:id="rId26"/>
    <p:sldId id="297" r:id="rId27"/>
    <p:sldId id="318" r:id="rId28"/>
    <p:sldId id="316" r:id="rId29"/>
    <p:sldId id="315" r:id="rId30"/>
    <p:sldId id="293" r:id="rId31"/>
    <p:sldId id="321" r:id="rId32"/>
    <p:sldId id="298" r:id="rId33"/>
    <p:sldId id="271" r:id="rId34"/>
    <p:sldId id="325" r:id="rId35"/>
    <p:sldId id="324" r:id="rId36"/>
    <p:sldId id="322" r:id="rId37"/>
    <p:sldId id="327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o David Lopez Vico" initials="ADLV" lastIdx="3" clrIdx="0">
    <p:extLst>
      <p:ext uri="{19B8F6BF-5375-455C-9EA6-DF929625EA0E}">
        <p15:presenceInfo xmlns="" xmlns:p15="http://schemas.microsoft.com/office/powerpoint/2012/main" userId="f74e1bb31bcec0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5" autoAdjust="0"/>
    <p:restoredTop sz="94660" autoAdjust="0"/>
  </p:normalViewPr>
  <p:slideViewPr>
    <p:cSldViewPr snapToGrid="0">
      <p:cViewPr varScale="1">
        <p:scale>
          <a:sx n="105" d="100"/>
          <a:sy n="105" d="100"/>
        </p:scale>
        <p:origin x="-104" y="-9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6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9A5F33-15E4-4A0C-B151-032F1D1A2EFE}" type="doc">
      <dgm:prSet loTypeId="urn:microsoft.com/office/officeart/2005/8/layout/gear1" loCatId="cycle" qsTypeId="urn:microsoft.com/office/officeart/2005/8/quickstyle/3d3" qsCatId="3D" csTypeId="urn:microsoft.com/office/officeart/2005/8/colors/colorful4" csCatId="colorful" phldr="1"/>
      <dgm:spPr/>
    </dgm:pt>
    <dgm:pt modelId="{203B21F5-DB79-4957-ACF4-182696F1D16D}">
      <dgm:prSet phldrT="[Texto]" custT="1"/>
      <dgm:spPr/>
      <dgm:t>
        <a:bodyPr/>
        <a:lstStyle/>
        <a:p>
          <a:r>
            <a:rPr lang="es-ES" sz="1400" b="1" dirty="0" smtClean="0">
              <a:solidFill>
                <a:schemeClr val="tx1"/>
              </a:solidFill>
            </a:rPr>
            <a:t>ACTUACION</a:t>
          </a:r>
          <a:endParaRPr lang="es-ES" sz="1400" b="1" dirty="0">
            <a:solidFill>
              <a:schemeClr val="tx1"/>
            </a:solidFill>
          </a:endParaRPr>
        </a:p>
      </dgm:t>
    </dgm:pt>
    <dgm:pt modelId="{00F19F12-72AE-4F4E-A206-61AD74C419B5}" type="parTrans" cxnId="{A8297D9B-01D4-4B41-87C9-8313A9189A72}">
      <dgm:prSet/>
      <dgm:spPr/>
      <dgm:t>
        <a:bodyPr/>
        <a:lstStyle/>
        <a:p>
          <a:endParaRPr lang="es-ES"/>
        </a:p>
      </dgm:t>
    </dgm:pt>
    <dgm:pt modelId="{6EB37F8E-442F-418C-B995-2F7702A5B68E}" type="sibTrans" cxnId="{A8297D9B-01D4-4B41-87C9-8313A9189A72}">
      <dgm:prSet/>
      <dgm:spPr/>
      <dgm:t>
        <a:bodyPr/>
        <a:lstStyle/>
        <a:p>
          <a:endParaRPr lang="es-ES"/>
        </a:p>
      </dgm:t>
    </dgm:pt>
    <dgm:pt modelId="{DE793F3B-1BFE-4D79-9B06-A50AD3D01147}">
      <dgm:prSet phldrT="[Texto]" custT="1"/>
      <dgm:spPr/>
      <dgm:t>
        <a:bodyPr/>
        <a:lstStyle/>
        <a:p>
          <a:r>
            <a:rPr lang="es-ES" sz="1200" b="1" dirty="0">
              <a:solidFill>
                <a:schemeClr val="tx1"/>
              </a:solidFill>
            </a:rPr>
            <a:t>TÉCNICO</a:t>
          </a:r>
          <a:r>
            <a:rPr lang="es-ES" sz="1200" dirty="0"/>
            <a:t> </a:t>
          </a:r>
        </a:p>
      </dgm:t>
    </dgm:pt>
    <dgm:pt modelId="{A9A5D0A2-044F-475B-B94D-6FD6EEEE0E00}" type="parTrans" cxnId="{FA35A8AC-BE0A-495A-96FA-1DA18C865F90}">
      <dgm:prSet/>
      <dgm:spPr/>
      <dgm:t>
        <a:bodyPr/>
        <a:lstStyle/>
        <a:p>
          <a:endParaRPr lang="es-ES"/>
        </a:p>
      </dgm:t>
    </dgm:pt>
    <dgm:pt modelId="{EC6086D2-4925-4EF3-BAB5-B70E78856623}" type="sibTrans" cxnId="{FA35A8AC-BE0A-495A-96FA-1DA18C865F90}">
      <dgm:prSet/>
      <dgm:spPr/>
      <dgm:t>
        <a:bodyPr/>
        <a:lstStyle/>
        <a:p>
          <a:endParaRPr lang="es-ES"/>
        </a:p>
      </dgm:t>
    </dgm:pt>
    <dgm:pt modelId="{75FC167B-164F-4F2D-9052-B1600D912FB5}">
      <dgm:prSet phldrT="[Texto]" custT="1"/>
      <dgm:spPr/>
      <dgm:t>
        <a:bodyPr/>
        <a:lstStyle/>
        <a:p>
          <a:endParaRPr lang="en-US"/>
        </a:p>
      </dgm:t>
    </dgm:pt>
    <dgm:pt modelId="{FED58464-7F15-4FB4-864A-7DE75980C4EA}" type="parTrans" cxnId="{1E270914-61DD-4BEE-BF0F-A203DA853D6C}">
      <dgm:prSet/>
      <dgm:spPr/>
      <dgm:t>
        <a:bodyPr/>
        <a:lstStyle/>
        <a:p>
          <a:endParaRPr lang="es-ES"/>
        </a:p>
      </dgm:t>
    </dgm:pt>
    <dgm:pt modelId="{C5733608-48BA-447D-B962-AAD924EADE24}" type="sibTrans" cxnId="{1E270914-61DD-4BEE-BF0F-A203DA853D6C}">
      <dgm:prSet/>
      <dgm:spPr/>
      <dgm:t>
        <a:bodyPr/>
        <a:lstStyle/>
        <a:p>
          <a:endParaRPr lang="es-ES"/>
        </a:p>
      </dgm:t>
    </dgm:pt>
    <dgm:pt modelId="{EEA92FE7-8EB0-4E22-B7A5-DBC80104A3EB}">
      <dgm:prSet phldrT="[Texto]" custT="1"/>
      <dgm:spPr/>
      <dgm:t>
        <a:bodyPr/>
        <a:lstStyle/>
        <a:p>
          <a:r>
            <a:rPr lang="es-ES" sz="1400" b="1" dirty="0" smtClean="0">
              <a:solidFill>
                <a:schemeClr val="tx1"/>
              </a:solidFill>
            </a:rPr>
            <a:t>PROPIETARIO</a:t>
          </a:r>
          <a:endParaRPr lang="es-ES" sz="1400" b="1" dirty="0">
            <a:solidFill>
              <a:schemeClr val="tx1"/>
            </a:solidFill>
          </a:endParaRPr>
        </a:p>
      </dgm:t>
    </dgm:pt>
    <dgm:pt modelId="{1DF55D37-64F1-488F-846F-3FBDB57A600B}" type="parTrans" cxnId="{FD8EB90A-78DD-44A8-ACE8-02F1FDE45550}">
      <dgm:prSet/>
      <dgm:spPr/>
      <dgm:t>
        <a:bodyPr/>
        <a:lstStyle/>
        <a:p>
          <a:endParaRPr lang="es-ES"/>
        </a:p>
      </dgm:t>
    </dgm:pt>
    <dgm:pt modelId="{43A72A74-3503-4F25-8DFD-4056B16B2B26}" type="sibTrans" cxnId="{FD8EB90A-78DD-44A8-ACE8-02F1FDE45550}">
      <dgm:prSet/>
      <dgm:spPr/>
      <dgm:t>
        <a:bodyPr/>
        <a:lstStyle/>
        <a:p>
          <a:endParaRPr lang="es-ES"/>
        </a:p>
      </dgm:t>
    </dgm:pt>
    <dgm:pt modelId="{AC37C20D-0C07-44C8-B0E9-05BCC5EED7B3}">
      <dgm:prSet phldrT="[Texto]" custT="1"/>
      <dgm:spPr/>
      <dgm:t>
        <a:bodyPr/>
        <a:lstStyle/>
        <a:p>
          <a:endParaRPr lang="en-US"/>
        </a:p>
      </dgm:t>
    </dgm:pt>
    <dgm:pt modelId="{9DBAAA3A-DF9B-40C4-855E-BD1A601B6205}" type="parTrans" cxnId="{E8DFBEA0-C225-45A0-8ED6-95051EA6E5D7}">
      <dgm:prSet/>
      <dgm:spPr/>
      <dgm:t>
        <a:bodyPr/>
        <a:lstStyle/>
        <a:p>
          <a:endParaRPr lang="es-ES"/>
        </a:p>
      </dgm:t>
    </dgm:pt>
    <dgm:pt modelId="{DAFFD5A4-8219-49FA-81A9-C0DCAA359B59}" type="sibTrans" cxnId="{E8DFBEA0-C225-45A0-8ED6-95051EA6E5D7}">
      <dgm:prSet/>
      <dgm:spPr/>
      <dgm:t>
        <a:bodyPr/>
        <a:lstStyle/>
        <a:p>
          <a:endParaRPr lang="es-ES"/>
        </a:p>
      </dgm:t>
    </dgm:pt>
    <dgm:pt modelId="{89D69D14-17A2-4AB4-B2D1-F81465CF1CB1}" type="pres">
      <dgm:prSet presAssocID="{EF9A5F33-15E4-4A0C-B151-032F1D1A2EF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5324E58-8C4C-4D64-9C7D-72F9FFD03A37}" type="pres">
      <dgm:prSet presAssocID="{203B21F5-DB79-4957-ACF4-182696F1D16D}" presName="gear1" presStyleLbl="node1" presStyleIdx="0" presStyleCnt="3" custAng="20441140" custScaleX="88906" custScaleY="101911" custLinFactNeighborX="20585" custLinFactNeighborY="-2370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CDE155-A45B-415C-A9D8-A59A8A7EC3C9}" type="pres">
      <dgm:prSet presAssocID="{203B21F5-DB79-4957-ACF4-182696F1D16D}" presName="gear1srcNode" presStyleLbl="node1" presStyleIdx="0" presStyleCnt="3"/>
      <dgm:spPr/>
      <dgm:t>
        <a:bodyPr/>
        <a:lstStyle/>
        <a:p>
          <a:endParaRPr lang="es-ES"/>
        </a:p>
      </dgm:t>
    </dgm:pt>
    <dgm:pt modelId="{77F110F6-CBB7-4588-A8FF-5D850073E6FC}" type="pres">
      <dgm:prSet presAssocID="{203B21F5-DB79-4957-ACF4-182696F1D16D}" presName="gear1dstNode" presStyleLbl="node1" presStyleIdx="0" presStyleCnt="3"/>
      <dgm:spPr/>
      <dgm:t>
        <a:bodyPr/>
        <a:lstStyle/>
        <a:p>
          <a:endParaRPr lang="es-ES"/>
        </a:p>
      </dgm:t>
    </dgm:pt>
    <dgm:pt modelId="{B25EA93E-6656-4611-9EB6-F7944B068246}" type="pres">
      <dgm:prSet presAssocID="{EEA92FE7-8EB0-4E22-B7A5-DBC80104A3EB}" presName="gear2" presStyleLbl="node1" presStyleIdx="1" presStyleCnt="3" custScaleX="125262" custLinFactNeighborX="12597" custLinFactNeighborY="118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30B06E-2165-411A-B6B0-AB5F33D17E3F}" type="pres">
      <dgm:prSet presAssocID="{EEA92FE7-8EB0-4E22-B7A5-DBC80104A3EB}" presName="gear2srcNode" presStyleLbl="node1" presStyleIdx="1" presStyleCnt="3"/>
      <dgm:spPr/>
      <dgm:t>
        <a:bodyPr/>
        <a:lstStyle/>
        <a:p>
          <a:endParaRPr lang="es-ES"/>
        </a:p>
      </dgm:t>
    </dgm:pt>
    <dgm:pt modelId="{220CB2CE-334B-43C9-A888-BCA4CBEE3094}" type="pres">
      <dgm:prSet presAssocID="{EEA92FE7-8EB0-4E22-B7A5-DBC80104A3EB}" presName="gear2dstNode" presStyleLbl="node1" presStyleIdx="1" presStyleCnt="3"/>
      <dgm:spPr/>
      <dgm:t>
        <a:bodyPr/>
        <a:lstStyle/>
        <a:p>
          <a:endParaRPr lang="es-ES"/>
        </a:p>
      </dgm:t>
    </dgm:pt>
    <dgm:pt modelId="{B4A82BAC-6043-41C4-95F8-1118309BDC59}" type="pres">
      <dgm:prSet presAssocID="{DE793F3B-1BFE-4D79-9B06-A50AD3D01147}" presName="gear3" presStyleLbl="node1" presStyleIdx="2" presStyleCnt="3" custScaleX="118226" custLinFactNeighborX="9185" custLinFactNeighborY="-1968"/>
      <dgm:spPr/>
      <dgm:t>
        <a:bodyPr/>
        <a:lstStyle/>
        <a:p>
          <a:endParaRPr lang="es-ES"/>
        </a:p>
      </dgm:t>
    </dgm:pt>
    <dgm:pt modelId="{A0D0448B-1A92-4004-A83B-AC08F792159F}" type="pres">
      <dgm:prSet presAssocID="{DE793F3B-1BFE-4D79-9B06-A50AD3D0114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377BDE-1A48-4FD8-9133-63044B0FC271}" type="pres">
      <dgm:prSet presAssocID="{DE793F3B-1BFE-4D79-9B06-A50AD3D01147}" presName="gear3srcNode" presStyleLbl="node1" presStyleIdx="2" presStyleCnt="3"/>
      <dgm:spPr/>
      <dgm:t>
        <a:bodyPr/>
        <a:lstStyle/>
        <a:p>
          <a:endParaRPr lang="es-ES"/>
        </a:p>
      </dgm:t>
    </dgm:pt>
    <dgm:pt modelId="{1A8156BF-5140-47C2-9006-628E7BFDD11F}" type="pres">
      <dgm:prSet presAssocID="{DE793F3B-1BFE-4D79-9B06-A50AD3D01147}" presName="gear3dstNode" presStyleLbl="node1" presStyleIdx="2" presStyleCnt="3"/>
      <dgm:spPr/>
      <dgm:t>
        <a:bodyPr/>
        <a:lstStyle/>
        <a:p>
          <a:endParaRPr lang="es-ES"/>
        </a:p>
      </dgm:t>
    </dgm:pt>
    <dgm:pt modelId="{8D899145-88A3-47D1-9F6A-D5FBF1F96850}" type="pres">
      <dgm:prSet presAssocID="{6EB37F8E-442F-418C-B995-2F7702A5B68E}" presName="connector1" presStyleLbl="sibTrans2D1" presStyleIdx="0" presStyleCnt="3" custLinFactNeighborX="6455" custLinFactNeighborY="-12329"/>
      <dgm:spPr/>
      <dgm:t>
        <a:bodyPr/>
        <a:lstStyle/>
        <a:p>
          <a:endParaRPr lang="es-ES"/>
        </a:p>
      </dgm:t>
    </dgm:pt>
    <dgm:pt modelId="{C3982F57-C192-476A-86CF-84CF10524BD2}" type="pres">
      <dgm:prSet presAssocID="{43A72A74-3503-4F25-8DFD-4056B16B2B2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6300F438-5205-4009-AEA2-4C63FCD479E5}" type="pres">
      <dgm:prSet presAssocID="{EC6086D2-4925-4EF3-BAB5-B70E78856623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FA35A8AC-BE0A-495A-96FA-1DA18C865F90}" srcId="{EF9A5F33-15E4-4A0C-B151-032F1D1A2EFE}" destId="{DE793F3B-1BFE-4D79-9B06-A50AD3D01147}" srcOrd="2" destOrd="0" parTransId="{A9A5D0A2-044F-475B-B94D-6FD6EEEE0E00}" sibTransId="{EC6086D2-4925-4EF3-BAB5-B70E78856623}"/>
    <dgm:cxn modelId="{5E8FD694-7BD7-DA4E-A483-02A51AD097CA}" type="presOf" srcId="{43A72A74-3503-4F25-8DFD-4056B16B2B26}" destId="{C3982F57-C192-476A-86CF-84CF10524BD2}" srcOrd="0" destOrd="0" presId="urn:microsoft.com/office/officeart/2005/8/layout/gear1"/>
    <dgm:cxn modelId="{3B3F6796-B2B4-1F48-9028-74D7946AE65A}" type="presOf" srcId="{EEA92FE7-8EB0-4E22-B7A5-DBC80104A3EB}" destId="{B25EA93E-6656-4611-9EB6-F7944B068246}" srcOrd="0" destOrd="0" presId="urn:microsoft.com/office/officeart/2005/8/layout/gear1"/>
    <dgm:cxn modelId="{E18B0900-3483-C444-AEA4-8B6CBAE23527}" type="presOf" srcId="{EC6086D2-4925-4EF3-BAB5-B70E78856623}" destId="{6300F438-5205-4009-AEA2-4C63FCD479E5}" srcOrd="0" destOrd="0" presId="urn:microsoft.com/office/officeart/2005/8/layout/gear1"/>
    <dgm:cxn modelId="{7A79CC6C-8BF3-5640-8033-DD8BC418BCF8}" type="presOf" srcId="{203B21F5-DB79-4957-ACF4-182696F1D16D}" destId="{72CDE155-A45B-415C-A9D8-A59A8A7EC3C9}" srcOrd="1" destOrd="0" presId="urn:microsoft.com/office/officeart/2005/8/layout/gear1"/>
    <dgm:cxn modelId="{2081E1B8-ACD7-0F42-8C3F-AA4315D5E638}" type="presOf" srcId="{EEA92FE7-8EB0-4E22-B7A5-DBC80104A3EB}" destId="{D530B06E-2165-411A-B6B0-AB5F33D17E3F}" srcOrd="1" destOrd="0" presId="urn:microsoft.com/office/officeart/2005/8/layout/gear1"/>
    <dgm:cxn modelId="{C2AAFB1D-77E6-A04C-836C-9DF7CFC6E848}" type="presOf" srcId="{203B21F5-DB79-4957-ACF4-182696F1D16D}" destId="{77F110F6-CBB7-4588-A8FF-5D850073E6FC}" srcOrd="2" destOrd="0" presId="urn:microsoft.com/office/officeart/2005/8/layout/gear1"/>
    <dgm:cxn modelId="{358ECBFF-D5A0-6044-89E7-97148BA73CA1}" type="presOf" srcId="{DE793F3B-1BFE-4D79-9B06-A50AD3D01147}" destId="{B4A82BAC-6043-41C4-95F8-1118309BDC59}" srcOrd="0" destOrd="0" presId="urn:microsoft.com/office/officeart/2005/8/layout/gear1"/>
    <dgm:cxn modelId="{E8DFBEA0-C225-45A0-8ED6-95051EA6E5D7}" srcId="{EF9A5F33-15E4-4A0C-B151-032F1D1A2EFE}" destId="{AC37C20D-0C07-44C8-B0E9-05BCC5EED7B3}" srcOrd="4" destOrd="0" parTransId="{9DBAAA3A-DF9B-40C4-855E-BD1A601B6205}" sibTransId="{DAFFD5A4-8219-49FA-81A9-C0DCAA359B59}"/>
    <dgm:cxn modelId="{A8297D9B-01D4-4B41-87C9-8313A9189A72}" srcId="{EF9A5F33-15E4-4A0C-B151-032F1D1A2EFE}" destId="{203B21F5-DB79-4957-ACF4-182696F1D16D}" srcOrd="0" destOrd="0" parTransId="{00F19F12-72AE-4F4E-A206-61AD74C419B5}" sibTransId="{6EB37F8E-442F-418C-B995-2F7702A5B68E}"/>
    <dgm:cxn modelId="{9748C38D-6934-EC43-B877-C7CB0A642CD4}" type="presOf" srcId="{203B21F5-DB79-4957-ACF4-182696F1D16D}" destId="{95324E58-8C4C-4D64-9C7D-72F9FFD03A37}" srcOrd="0" destOrd="0" presId="urn:microsoft.com/office/officeart/2005/8/layout/gear1"/>
    <dgm:cxn modelId="{39F90C08-7DF7-6344-84DD-A090AD6C5D7B}" type="presOf" srcId="{DE793F3B-1BFE-4D79-9B06-A50AD3D01147}" destId="{25377BDE-1A48-4FD8-9133-63044B0FC271}" srcOrd="2" destOrd="0" presId="urn:microsoft.com/office/officeart/2005/8/layout/gear1"/>
    <dgm:cxn modelId="{3ACE1AA3-F324-B24E-97BE-999FE9734FBA}" type="presOf" srcId="{EEA92FE7-8EB0-4E22-B7A5-DBC80104A3EB}" destId="{220CB2CE-334B-43C9-A888-BCA4CBEE3094}" srcOrd="2" destOrd="0" presId="urn:microsoft.com/office/officeart/2005/8/layout/gear1"/>
    <dgm:cxn modelId="{CD56547A-ED13-1B43-99E3-D6674075AD51}" type="presOf" srcId="{DE793F3B-1BFE-4D79-9B06-A50AD3D01147}" destId="{A0D0448B-1A92-4004-A83B-AC08F792159F}" srcOrd="1" destOrd="0" presId="urn:microsoft.com/office/officeart/2005/8/layout/gear1"/>
    <dgm:cxn modelId="{1E270914-61DD-4BEE-BF0F-A203DA853D6C}" srcId="{EF9A5F33-15E4-4A0C-B151-032F1D1A2EFE}" destId="{75FC167B-164F-4F2D-9052-B1600D912FB5}" srcOrd="3" destOrd="0" parTransId="{FED58464-7F15-4FB4-864A-7DE75980C4EA}" sibTransId="{C5733608-48BA-447D-B962-AAD924EADE24}"/>
    <dgm:cxn modelId="{FD8EB90A-78DD-44A8-ACE8-02F1FDE45550}" srcId="{EF9A5F33-15E4-4A0C-B151-032F1D1A2EFE}" destId="{EEA92FE7-8EB0-4E22-B7A5-DBC80104A3EB}" srcOrd="1" destOrd="0" parTransId="{1DF55D37-64F1-488F-846F-3FBDB57A600B}" sibTransId="{43A72A74-3503-4F25-8DFD-4056B16B2B26}"/>
    <dgm:cxn modelId="{119B175B-46F9-874B-A535-1788A8F55CFC}" type="presOf" srcId="{EF9A5F33-15E4-4A0C-B151-032F1D1A2EFE}" destId="{89D69D14-17A2-4AB4-B2D1-F81465CF1CB1}" srcOrd="0" destOrd="0" presId="urn:microsoft.com/office/officeart/2005/8/layout/gear1"/>
    <dgm:cxn modelId="{42284294-8833-1749-89D5-9296124BEED5}" type="presOf" srcId="{DE793F3B-1BFE-4D79-9B06-A50AD3D01147}" destId="{1A8156BF-5140-47C2-9006-628E7BFDD11F}" srcOrd="3" destOrd="0" presId="urn:microsoft.com/office/officeart/2005/8/layout/gear1"/>
    <dgm:cxn modelId="{D51C250B-DB0A-A04C-9944-192273C9A81A}" type="presOf" srcId="{6EB37F8E-442F-418C-B995-2F7702A5B68E}" destId="{8D899145-88A3-47D1-9F6A-D5FBF1F96850}" srcOrd="0" destOrd="0" presId="urn:microsoft.com/office/officeart/2005/8/layout/gear1"/>
    <dgm:cxn modelId="{60914508-70B3-E54C-A3CD-4E3F0E2C6902}" type="presParOf" srcId="{89D69D14-17A2-4AB4-B2D1-F81465CF1CB1}" destId="{95324E58-8C4C-4D64-9C7D-72F9FFD03A37}" srcOrd="0" destOrd="0" presId="urn:microsoft.com/office/officeart/2005/8/layout/gear1"/>
    <dgm:cxn modelId="{0307BFD7-468B-8B48-907D-056603FC8E36}" type="presParOf" srcId="{89D69D14-17A2-4AB4-B2D1-F81465CF1CB1}" destId="{72CDE155-A45B-415C-A9D8-A59A8A7EC3C9}" srcOrd="1" destOrd="0" presId="urn:microsoft.com/office/officeart/2005/8/layout/gear1"/>
    <dgm:cxn modelId="{AE3B9471-0DE7-A543-9736-81547A550F5C}" type="presParOf" srcId="{89D69D14-17A2-4AB4-B2D1-F81465CF1CB1}" destId="{77F110F6-CBB7-4588-A8FF-5D850073E6FC}" srcOrd="2" destOrd="0" presId="urn:microsoft.com/office/officeart/2005/8/layout/gear1"/>
    <dgm:cxn modelId="{FC17CC5B-9D01-9B4B-B77D-0D87D22E0488}" type="presParOf" srcId="{89D69D14-17A2-4AB4-B2D1-F81465CF1CB1}" destId="{B25EA93E-6656-4611-9EB6-F7944B068246}" srcOrd="3" destOrd="0" presId="urn:microsoft.com/office/officeart/2005/8/layout/gear1"/>
    <dgm:cxn modelId="{63D1CA18-9CD6-7346-BEE6-D55510174D11}" type="presParOf" srcId="{89D69D14-17A2-4AB4-B2D1-F81465CF1CB1}" destId="{D530B06E-2165-411A-B6B0-AB5F33D17E3F}" srcOrd="4" destOrd="0" presId="urn:microsoft.com/office/officeart/2005/8/layout/gear1"/>
    <dgm:cxn modelId="{FE217692-4E06-114D-9B12-D25A47273A97}" type="presParOf" srcId="{89D69D14-17A2-4AB4-B2D1-F81465CF1CB1}" destId="{220CB2CE-334B-43C9-A888-BCA4CBEE3094}" srcOrd="5" destOrd="0" presId="urn:microsoft.com/office/officeart/2005/8/layout/gear1"/>
    <dgm:cxn modelId="{089DD75B-F8FE-084D-A35F-6950D2B9E160}" type="presParOf" srcId="{89D69D14-17A2-4AB4-B2D1-F81465CF1CB1}" destId="{B4A82BAC-6043-41C4-95F8-1118309BDC59}" srcOrd="6" destOrd="0" presId="urn:microsoft.com/office/officeart/2005/8/layout/gear1"/>
    <dgm:cxn modelId="{748C3101-0157-054E-B97F-62FB53700720}" type="presParOf" srcId="{89D69D14-17A2-4AB4-B2D1-F81465CF1CB1}" destId="{A0D0448B-1A92-4004-A83B-AC08F792159F}" srcOrd="7" destOrd="0" presId="urn:microsoft.com/office/officeart/2005/8/layout/gear1"/>
    <dgm:cxn modelId="{E16946F4-B464-7F45-9EA6-1F99069603F4}" type="presParOf" srcId="{89D69D14-17A2-4AB4-B2D1-F81465CF1CB1}" destId="{25377BDE-1A48-4FD8-9133-63044B0FC271}" srcOrd="8" destOrd="0" presId="urn:microsoft.com/office/officeart/2005/8/layout/gear1"/>
    <dgm:cxn modelId="{DA386040-C6FF-3346-8C10-2890C3552B8D}" type="presParOf" srcId="{89D69D14-17A2-4AB4-B2D1-F81465CF1CB1}" destId="{1A8156BF-5140-47C2-9006-628E7BFDD11F}" srcOrd="9" destOrd="0" presId="urn:microsoft.com/office/officeart/2005/8/layout/gear1"/>
    <dgm:cxn modelId="{866047BF-35D7-9649-8B03-39A8A3A33430}" type="presParOf" srcId="{89D69D14-17A2-4AB4-B2D1-F81465CF1CB1}" destId="{8D899145-88A3-47D1-9F6A-D5FBF1F96850}" srcOrd="10" destOrd="0" presId="urn:microsoft.com/office/officeart/2005/8/layout/gear1"/>
    <dgm:cxn modelId="{029AD561-4E62-FF4D-B2E5-9616328C5512}" type="presParOf" srcId="{89D69D14-17A2-4AB4-B2D1-F81465CF1CB1}" destId="{C3982F57-C192-476A-86CF-84CF10524BD2}" srcOrd="11" destOrd="0" presId="urn:microsoft.com/office/officeart/2005/8/layout/gear1"/>
    <dgm:cxn modelId="{75D98F76-630E-BA48-A316-AB8161642213}" type="presParOf" srcId="{89D69D14-17A2-4AB4-B2D1-F81465CF1CB1}" destId="{6300F438-5205-4009-AEA2-4C63FCD479E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24E58-8C4C-4D64-9C7D-72F9FFD03A37}">
      <dsp:nvSpPr>
        <dsp:cNvPr id="0" name=""/>
        <dsp:cNvSpPr/>
      </dsp:nvSpPr>
      <dsp:spPr>
        <a:xfrm rot="20441140">
          <a:off x="3219155" y="1223279"/>
          <a:ext cx="1705799" cy="2199312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</a:rPr>
            <a:t>ACTUACION</a:t>
          </a:r>
          <a:endParaRPr lang="es-ES" sz="1400" b="1" kern="1200" dirty="0">
            <a:solidFill>
              <a:schemeClr val="tx1"/>
            </a:solidFill>
          </a:endParaRPr>
        </a:p>
      </dsp:txBody>
      <dsp:txXfrm>
        <a:off x="3555378" y="1706812"/>
        <a:ext cx="1019917" cy="1193911"/>
      </dsp:txXfrm>
    </dsp:sp>
    <dsp:sp modelId="{B25EA93E-6656-4611-9EB6-F7944B068246}">
      <dsp:nvSpPr>
        <dsp:cNvPr id="0" name=""/>
        <dsp:cNvSpPr/>
      </dsp:nvSpPr>
      <dsp:spPr>
        <a:xfrm>
          <a:off x="1461634" y="1430653"/>
          <a:ext cx="1965995" cy="1569506"/>
        </a:xfrm>
        <a:prstGeom prst="gear6">
          <a:avLst/>
        </a:prstGeom>
        <a:solidFill>
          <a:schemeClr val="accent4">
            <a:hueOff val="-1605168"/>
            <a:satOff val="19845"/>
            <a:lumOff val="-647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</a:rPr>
            <a:t>PROPIETARIO</a:t>
          </a:r>
          <a:endParaRPr lang="es-ES" sz="1400" b="1" kern="1200" dirty="0">
            <a:solidFill>
              <a:schemeClr val="tx1"/>
            </a:solidFill>
          </a:endParaRPr>
        </a:p>
      </dsp:txBody>
      <dsp:txXfrm>
        <a:off x="1914396" y="1828169"/>
        <a:ext cx="1060471" cy="774474"/>
      </dsp:txXfrm>
    </dsp:sp>
    <dsp:sp modelId="{B4A82BAC-6043-41C4-95F8-1118309BDC59}">
      <dsp:nvSpPr>
        <dsp:cNvPr id="0" name=""/>
        <dsp:cNvSpPr/>
      </dsp:nvSpPr>
      <dsp:spPr>
        <a:xfrm rot="20700000">
          <a:off x="2322808" y="213790"/>
          <a:ext cx="1920663" cy="1435206"/>
        </a:xfrm>
        <a:prstGeom prst="gear6">
          <a:avLst/>
        </a:prstGeom>
        <a:solidFill>
          <a:schemeClr val="accent4">
            <a:hueOff val="-3210336"/>
            <a:satOff val="39690"/>
            <a:lumOff val="-129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>
              <a:solidFill>
                <a:schemeClr val="tx1"/>
              </a:solidFill>
            </a:rPr>
            <a:t>TÉCNICO</a:t>
          </a:r>
          <a:r>
            <a:rPr lang="es-ES" sz="1200" kern="1200" dirty="0"/>
            <a:t> </a:t>
          </a:r>
        </a:p>
      </dsp:txBody>
      <dsp:txXfrm rot="-20700000">
        <a:off x="2772860" y="499779"/>
        <a:ext cx="1020560" cy="863228"/>
      </dsp:txXfrm>
    </dsp:sp>
    <dsp:sp modelId="{8D899145-88A3-47D1-9F6A-D5FBF1F96850}">
      <dsp:nvSpPr>
        <dsp:cNvPr id="0" name=""/>
        <dsp:cNvSpPr/>
      </dsp:nvSpPr>
      <dsp:spPr>
        <a:xfrm>
          <a:off x="2727196" y="1090838"/>
          <a:ext cx="2762331" cy="2762331"/>
        </a:xfrm>
        <a:prstGeom prst="circularArrow">
          <a:avLst>
            <a:gd name="adj1" fmla="val 4688"/>
            <a:gd name="adj2" fmla="val 299029"/>
            <a:gd name="adj3" fmla="val 2509477"/>
            <a:gd name="adj4" fmla="val 15875762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82F57-C192-476A-86CF-84CF10524BD2}">
      <dsp:nvSpPr>
        <dsp:cNvPr id="0" name=""/>
        <dsp:cNvSpPr/>
      </dsp:nvSpPr>
      <dsp:spPr>
        <a:xfrm>
          <a:off x="1184211" y="899183"/>
          <a:ext cx="2007006" cy="200700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1605168"/>
            <a:satOff val="19845"/>
            <a:lumOff val="-647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0F438-5205-4009-AEA2-4C63FCD479E5}">
      <dsp:nvSpPr>
        <dsp:cNvPr id="0" name=""/>
        <dsp:cNvSpPr/>
      </dsp:nvSpPr>
      <dsp:spPr>
        <a:xfrm>
          <a:off x="1985543" y="-173178"/>
          <a:ext cx="2163956" cy="216395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3210336"/>
            <a:satOff val="39690"/>
            <a:lumOff val="-129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F1294-E017-4872-BCD5-5941835BA136}" type="datetimeFigureOut">
              <a:rPr lang="es-ES" smtClean="0"/>
              <a:t>6/6/18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352A9-7A3D-43B5-ABB1-832CCF2FA06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339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EBF04B-13EF-449E-9E56-8082D98F8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1D72A43-8E91-4ED8-A667-4774E074D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0FC9469-7870-461E-BC11-C9405CDF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6FC46BB-10D8-4B71-9868-D6B0540F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320B8AA-E61F-4B35-A08E-F574E623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22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09E047D-B96B-45AB-ADD7-E2AF31185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5982286-8985-4C0E-A400-E032840C1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8FE0BAA-C380-48B8-8A5C-5D594C45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0B5019F-322C-4D8D-9808-7A361CE34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E642816-E0C5-471C-B5F6-556A9141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1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24EF4567-D1E2-4F66-B352-040A6CC0E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B1271CC1-D55B-4814-8C78-20F738B8B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2531FB1-81EA-4D4C-AEC2-27EB3CF4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8300F13-BA3C-44B2-B867-0211E7466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538936D-D9A5-4EEC-8238-AD5513A3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103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E7C1C65-A1C0-4E8B-B36B-D244537C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8B2F206-F68B-4243-BBFA-8E805B3A7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98CBB22-2BDD-4C03-BF98-8374E5103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D676BDE-63BD-4249-ACF2-B3964A07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4E45AA0-0F93-4934-B445-9F88BB69C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7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3BFBFB2-EF94-418B-919D-D5F53848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7FD2958-12A5-4DD1-BF9D-F61A0EE2E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8E256FA-40A7-44B1-89B3-F0A956578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2E83330-E7A2-4903-89B3-E67683B7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8E6306E-01EB-4FA3-8A0E-7FD4F2640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49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DEDD44-B8D9-4995-9890-9D5A5F33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4A59D33-D097-40D8-8A79-C8F46F477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2461E1F-528B-4D0C-B5B1-C2867052D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1C6E554-DAF5-415A-A1E5-449E329B4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B52D2B0-F6DB-4466-ADDF-D7C4A46E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0F9ABEF-9B68-4147-8994-62CE311A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28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DD77C09-AA46-4806-9F0F-6CD8FC25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19F5000-8AB7-40DA-9EDB-CF23DFCD6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3A4E97A-2E55-430D-B8F9-F69966850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A633F121-7521-47B6-970C-4F4A29184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241099B-9610-4F95-9466-8030E87EE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2C93FA03-BF28-4B82-9FF2-66D604B1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B168D88A-32F9-4710-B5DF-417A5B9C3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E2DC78B3-E40A-42F6-8291-5DBC4892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24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9296062-C669-4CAF-9759-BA0373D1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6FC5D6B-F62E-4AC8-AC56-E69DCB1D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21D1698-7E44-4DBA-8558-2B600B04F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491B9507-42AA-4BB6-9D75-0D7E028D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61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5D4C04F2-F191-461D-9332-63FD0E02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EA44C269-DCB5-47A5-9080-2AFA5CA8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F667E88-2E95-49D1-BD73-D4DF5F2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59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EAD4826-A884-4B1F-8D60-693CCF8A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61CDC0E-B77B-4EC3-8498-833D1D0F3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1530D84-2249-49AF-9747-F46ADB2B0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34C2811-4279-40EF-9BD9-89D6346D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839FDE3-4E5F-4266-9D17-8A36ECF0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FF57663-A755-4EFD-9069-D33FC66B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2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7AEE0CB-8351-4F5C-BB59-4EFCEB03B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4674BE65-7642-4C17-81EB-8A79C55D8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4684186-67A5-4168-A518-68965FFDB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6E21D67-137C-4489-B97C-F65ED53D6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FCC495F-5181-4D33-B11D-B70BA3A5D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D024DDB-188D-4D8C-BA67-291B978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65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D689BB74-8C1E-4029-95DC-697184B6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1CD7725-1FAD-4949-B398-785CAE1B1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9B4EE93-05DF-468E-AEC4-46F778A14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4E0F6-582F-4262-918C-DE15B9ED8B03}" type="datetimeFigureOut">
              <a:rPr lang="es-ES" smtClean="0"/>
              <a:pPr/>
              <a:t>6/6/18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3F745C3-9CAE-410B-836A-AC2893DF3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D73E8E0-2ECB-4990-BD5F-CE789D7FA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D9D94-60FD-4BA4-9214-908C071C5C0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40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998728" y="1976094"/>
            <a:ext cx="9825564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SANIDAD EN OLIVAR MEDIANTE EQUILIBRIO NUTRICIONAL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4004737" y="4269999"/>
            <a:ext cx="36448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JUSTO AURELIO LEON NAVARRO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DIRECTOR TECNICO</a:t>
            </a:r>
          </a:p>
        </p:txBody>
      </p:sp>
    </p:spTree>
    <p:extLst>
      <p:ext uri="{BB962C8B-B14F-4D97-AF65-F5344CB8AC3E}">
        <p14:creationId xmlns:p14="http://schemas.microsoft.com/office/powerpoint/2010/main" val="382479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886968" y="1488414"/>
            <a:ext cx="9825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HONGOS AEREOS-ACEITUNA JABONOSA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995680" y="2563119"/>
            <a:ext cx="968248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HONGO CAUSANTE    	</a:t>
            </a:r>
            <a:r>
              <a:rPr lang="es-ES" sz="2000" dirty="0"/>
              <a:t>E</a:t>
            </a:r>
            <a:r>
              <a:rPr lang="es-ES" sz="2000" dirty="0" smtClean="0"/>
              <a:t>species </a:t>
            </a:r>
            <a:r>
              <a:rPr lang="es-ES" sz="2000" dirty="0"/>
              <a:t>complejas </a:t>
            </a:r>
            <a:r>
              <a:rPr lang="es-ES" sz="2000" dirty="0" err="1"/>
              <a:t>Colletotrichum</a:t>
            </a:r>
            <a:r>
              <a:rPr lang="es-ES" sz="2000" dirty="0"/>
              <a:t> </a:t>
            </a:r>
            <a:r>
              <a:rPr lang="es-ES" sz="2000" dirty="0" err="1"/>
              <a:t>acutatum</a:t>
            </a:r>
            <a:r>
              <a:rPr lang="es-ES" sz="2000" dirty="0"/>
              <a:t> sensu lato (s. lat.), C. </a:t>
            </a:r>
            <a:r>
              <a:rPr lang="es-ES" sz="2000" dirty="0" err="1"/>
              <a:t>boninense</a:t>
            </a:r>
            <a:r>
              <a:rPr lang="es-ES" sz="2000" dirty="0"/>
              <a:t> s. lat., y C. </a:t>
            </a:r>
            <a:r>
              <a:rPr lang="es-ES" sz="2000" dirty="0" err="1"/>
              <a:t>gloeosporioides</a:t>
            </a:r>
            <a:r>
              <a:rPr lang="es-ES" sz="2000" dirty="0"/>
              <a:t> s. lat., </a:t>
            </a:r>
            <a:endParaRPr lang="es-ES" sz="2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CONDICIONES FAVORABLES  	     </a:t>
            </a:r>
            <a:r>
              <a:rPr lang="es-ES" sz="2000" i="1" dirty="0" smtClean="0"/>
              <a:t>Humedades </a:t>
            </a:r>
            <a:r>
              <a:rPr lang="es-ES" sz="2000" i="1" dirty="0"/>
              <a:t>ambientales altas y temperaturas suaves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DAÑOS OCASIONADOS 	   </a:t>
            </a:r>
            <a:r>
              <a:rPr lang="es-ES" sz="2000" i="1" dirty="0" smtClean="0"/>
              <a:t>Frutos-Ramas-Cantidad </a:t>
            </a:r>
            <a:r>
              <a:rPr lang="es-ES" sz="2000" i="1" dirty="0"/>
              <a:t>y Calidad Aceite. </a:t>
            </a:r>
            <a:r>
              <a:rPr lang="en-US" sz="2000" i="1" dirty="0"/>
              <a:t>P</a:t>
            </a:r>
            <a:r>
              <a:rPr lang="es-ES" sz="2000" i="1" dirty="0" err="1"/>
              <a:t>orcentajes</a:t>
            </a:r>
            <a:r>
              <a:rPr lang="es-ES" sz="2000" i="1" dirty="0"/>
              <a:t> variables. 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MEDIDAS CONTROL  		  </a:t>
            </a:r>
            <a:r>
              <a:rPr lang="es-ES" sz="2000" i="1" dirty="0" smtClean="0"/>
              <a:t>Tratamientos </a:t>
            </a:r>
            <a:r>
              <a:rPr lang="es-ES" sz="2000" i="1" dirty="0"/>
              <a:t>preventivos-curativos-medidas culturales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RELACION CON ESTADO NUTRICIONAL        </a:t>
            </a:r>
            <a:r>
              <a:rPr lang="es-ES" sz="2000" i="1" dirty="0" smtClean="0"/>
              <a:t>Incidencia </a:t>
            </a:r>
            <a:r>
              <a:rPr lang="es-ES" sz="2000" i="1" dirty="0"/>
              <a:t>muy superior en estados de </a:t>
            </a:r>
            <a:r>
              <a:rPr lang="es-ES" sz="2000" i="1" dirty="0" smtClean="0"/>
              <a:t>carencias.</a:t>
            </a:r>
            <a:endParaRPr lang="es-ES" sz="2000" i="1" dirty="0"/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RECOMENDACIONES 		          </a:t>
            </a:r>
            <a:r>
              <a:rPr lang="es-ES" sz="2000" i="1" dirty="0" err="1" smtClean="0"/>
              <a:t>Eleccion</a:t>
            </a:r>
            <a:r>
              <a:rPr lang="es-ES" sz="2000" i="1" dirty="0" smtClean="0"/>
              <a:t> </a:t>
            </a:r>
            <a:r>
              <a:rPr lang="es-ES" sz="2000" i="1" dirty="0"/>
              <a:t>Varietal--Practicas adecuadas--Equilibrios</a:t>
            </a:r>
          </a:p>
        </p:txBody>
      </p:sp>
    </p:spTree>
    <p:extLst>
      <p:ext uri="{BB962C8B-B14F-4D97-AF65-F5344CB8AC3E}">
        <p14:creationId xmlns:p14="http://schemas.microsoft.com/office/powerpoint/2010/main" val="21070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3" name="Picture 2" descr="aceitunas hojiblancas jabonosa dc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0"/>
            <a:ext cx="4708360" cy="6309359"/>
          </a:xfrm>
          <a:prstGeom prst="rect">
            <a:avLst/>
          </a:prstGeom>
        </p:spPr>
      </p:pic>
      <p:pic>
        <p:nvPicPr>
          <p:cNvPr id="7" name="Picture 6" descr="Captura de pantalla 2018-06-05 08.16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60" y="0"/>
            <a:ext cx="705104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826008" y="1488414"/>
            <a:ext cx="98255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DIFERENCIAS VARIETALES-PICUAL-ROYAL-HOJIBLANCA-HONGOS-</a:t>
            </a:r>
            <a:r>
              <a:rPr lang="es-E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INSECTOS</a:t>
            </a:r>
            <a:endParaRPr lang="es-E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1020683" y="3050799"/>
            <a:ext cx="96943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REFLEXION ACERCA DE ZONAS DE IMPLANTACION DE VARIEDADES-</a:t>
            </a:r>
            <a:r>
              <a:rPr lang="fr-FR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É</a:t>
            </a:r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XITO PLANTACIONES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CIRCUNSTANCIAS OPTIMAS</a:t>
            </a:r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—</a:t>
            </a:r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CORRECCIONES NUTRICIONALES</a:t>
            </a:r>
          </a:p>
          <a:p>
            <a:pPr algn="ctr"/>
            <a:endParaRPr lang="es-ES" sz="2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349100"/>
              </p:ext>
            </p:extLst>
          </p:nvPr>
        </p:nvGraphicFramePr>
        <p:xfrm>
          <a:off x="2339340" y="3982244"/>
          <a:ext cx="6764020" cy="952500"/>
        </p:xfrm>
        <a:graphic>
          <a:graphicData uri="http://schemas.openxmlformats.org/drawingml/2006/table">
            <a:tbl>
              <a:tblPr/>
              <a:tblGrid>
                <a:gridCol w="2068136"/>
                <a:gridCol w="4695884"/>
              </a:tblGrid>
              <a:tr h="29479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PICUAL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repilo-verticillium-niveles calcio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799"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ROYAL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niveles calcio-micros-acaros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799">
                <a:tc>
                  <a:txBody>
                    <a:bodyPr/>
                    <a:lstStyle/>
                    <a:p>
                      <a:pPr algn="l" fontAlgn="b"/>
                      <a:r>
                        <a:rPr lang="da-DK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HOJIBLANCA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jabonosa-niveles</a:t>
                      </a:r>
                      <a:r>
                        <a:rPr lang="it-IT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calcio-</a:t>
                      </a:r>
                      <a:r>
                        <a:rPr lang="it-IT" sz="2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ph</a:t>
                      </a:r>
                      <a:endParaRPr lang="it-IT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1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781014" y="1891427"/>
            <a:ext cx="103093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CALCIO-RELACION </a:t>
            </a:r>
            <a:r>
              <a:rPr lang="es-E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ESTADO SANITARIO OLIVAR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2994626" y="3145142"/>
            <a:ext cx="52432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NIVELES DESEABLES CA TEJIDOS OLIVAR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PAPEL CALCIO EN LOS TEJIDOS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EFECTOS NIVELES INSUFICIENTES-EJEMPLOS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CASOS CONCRETOS-ACTUACIONES REALIZADAS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OBJETIVOS Y 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41601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58240" y="1369368"/>
            <a:ext cx="1014984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dirty="0" smtClean="0"/>
              <a:t>- El Calcio es </a:t>
            </a:r>
            <a:r>
              <a:rPr lang="es-ES_tradnl" sz="2800" dirty="0"/>
              <a:t>absorbido con dificultad y muy poco </a:t>
            </a:r>
            <a:r>
              <a:rPr lang="es-ES_tradnl" sz="2800" dirty="0" err="1"/>
              <a:t>móvil</a:t>
            </a:r>
            <a:r>
              <a:rPr lang="es-ES_tradnl" sz="2800" dirty="0"/>
              <a:t> </a:t>
            </a:r>
            <a:r>
              <a:rPr lang="es-ES_tradnl" sz="2800" dirty="0" smtClean="0"/>
              <a:t>en la </a:t>
            </a:r>
            <a:r>
              <a:rPr lang="es-ES_tradnl" sz="2800" dirty="0"/>
              <a:t>planta, donde queda como </a:t>
            </a:r>
            <a:r>
              <a:rPr lang="es-ES_tradnl" sz="2800" dirty="0" err="1"/>
              <a:t>catión</a:t>
            </a:r>
            <a:r>
              <a:rPr lang="es-ES_tradnl" sz="2800" dirty="0"/>
              <a:t> libre o asociado a grupos como oxalatos, carbonatos, etc. </a:t>
            </a:r>
          </a:p>
          <a:p>
            <a:r>
              <a:rPr lang="es-ES_tradnl" sz="2800" dirty="0"/>
              <a:t>Es necesario para el crecimiento y </a:t>
            </a:r>
            <a:r>
              <a:rPr lang="es-ES_tradnl" sz="2800" dirty="0" err="1"/>
              <a:t>división</a:t>
            </a:r>
            <a:r>
              <a:rPr lang="es-ES_tradnl" sz="2800" dirty="0"/>
              <a:t> celular; forma parte de su membrana. Protege contra concentraciones salinas elevadas, activa enzimas que favorecen la </a:t>
            </a:r>
            <a:r>
              <a:rPr lang="es-ES_tradnl" sz="2800" dirty="0" err="1"/>
              <a:t>termo-regulación</a:t>
            </a:r>
            <a:r>
              <a:rPr lang="es-ES_tradnl" sz="2800" dirty="0"/>
              <a:t> y </a:t>
            </a:r>
            <a:r>
              <a:rPr lang="es-ES_tradnl" sz="2800" dirty="0" err="1"/>
              <a:t>absorción</a:t>
            </a:r>
            <a:r>
              <a:rPr lang="es-ES_tradnl" sz="2800" dirty="0"/>
              <a:t> de nutrientes. Mejora el crecimiento de la planta, la consistencia y permeabilidad de las membranas. Adelanta la madurez de los frutos y aumenta su tamaño.</a:t>
            </a:r>
          </a:p>
          <a:p>
            <a:endParaRPr lang="es-ES_tradnl" sz="3200" dirty="0"/>
          </a:p>
          <a:p>
            <a:pPr marL="457200" indent="-457200">
              <a:buFontTx/>
              <a:buChar char="-"/>
            </a:pPr>
            <a:endParaRPr lang="en-US" sz="3200" dirty="0"/>
          </a:p>
        </p:txBody>
      </p:sp>
      <p:sp>
        <p:nvSpPr>
          <p:cNvPr id="7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</p:spTree>
    <p:extLst>
      <p:ext uri="{BB962C8B-B14F-4D97-AF65-F5344CB8AC3E}">
        <p14:creationId xmlns:p14="http://schemas.microsoft.com/office/powerpoint/2010/main" val="11719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3" name="Picture 2" descr="carencia de calcio 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46560" cy="62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7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2" name="Picture 1" descr="carencia de c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0"/>
            <a:ext cx="6492240" cy="620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2" name="Picture 1" descr="royal atacada acaros 30-10-07 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8486987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7" name="Picture 6" descr="G:\7 de febrero\herramienta aporte solido-enmienda suel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" y="81280"/>
            <a:ext cx="10211594" cy="618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9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830846" y="1565824"/>
            <a:ext cx="98255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PLANTACIONES JOVENES-DESEQUILIBRIO CAIDA ACEITUNA-DESECACION APICAL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3561448" y="3119017"/>
            <a:ext cx="385416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CIRCUNSTANCIAS CONCURRENTES 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EFECTOS PRODUCIDOS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ACTUACIONES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EFECTOS CONSEGUIDOS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41601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886968" y="1965934"/>
            <a:ext cx="9825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PRESENTACION EMPRESA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4121828" y="3152399"/>
            <a:ext cx="284176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DATOS RELEVANTES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EXPERIENCIA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PLANTILLA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AMBITOS TRABAJO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PROYECTOS EN MARCHA</a:t>
            </a:r>
          </a:p>
        </p:txBody>
      </p:sp>
    </p:spTree>
    <p:extLst>
      <p:ext uri="{BB962C8B-B14F-4D97-AF65-F5344CB8AC3E}">
        <p14:creationId xmlns:p14="http://schemas.microsoft.com/office/powerpoint/2010/main" val="7575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8" name="Picture 2" descr="G:\7 de febrero\Problema superintensivo Anduj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0" y="0"/>
            <a:ext cx="10039048" cy="631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9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3" name="Picture 2" descr="sikitita Rufino may15  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" y="142240"/>
            <a:ext cx="7772401" cy="6083300"/>
          </a:xfrm>
          <a:prstGeom prst="rect">
            <a:avLst/>
          </a:prstGeom>
        </p:spPr>
      </p:pic>
      <p:pic>
        <p:nvPicPr>
          <p:cNvPr id="7" name="Picture 6" descr="floracion sikitita casas hito may17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48" y="0"/>
            <a:ext cx="4072572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3" name="Picture 2" descr="2017-08-02 casas hito problema apice aceitun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0"/>
            <a:ext cx="4678680" cy="6238240"/>
          </a:xfrm>
          <a:prstGeom prst="rect">
            <a:avLst/>
          </a:prstGeom>
        </p:spPr>
      </p:pic>
      <p:pic>
        <p:nvPicPr>
          <p:cNvPr id="7" name="Picture 6" descr="2017-08-02 casas hito problema apice aceitun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40" y="0"/>
            <a:ext cx="5143154" cy="628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9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3" name="Picture 2" descr="desecacion aceituna-zona apical-el rio 29-8-12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" y="0"/>
            <a:ext cx="10820400" cy="63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9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3" name="Picture 2" descr="desecacion aceituna-zona apical-el rio 29-8-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80" y="0"/>
            <a:ext cx="8371840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9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2" name="Picture 1" descr="Captura de pantalla 2018-06-06 08.09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7967" cy="6277429"/>
          </a:xfrm>
          <a:prstGeom prst="rect">
            <a:avLst/>
          </a:prstGeom>
        </p:spPr>
      </p:pic>
      <p:pic>
        <p:nvPicPr>
          <p:cNvPr id="4" name="Picture 3" descr="Captura de pantalla 2018-06-06 08.08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93" y="0"/>
            <a:ext cx="6178307" cy="622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886968" y="1610334"/>
            <a:ext cx="9825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CONCLUSIONES Y RECOMENDACIONES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1270666" y="3010159"/>
            <a:ext cx="809708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EXCESOS CRECIMIENTOS-APORTACIONES NITROGENADAS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PERDIDA EQUILIBRIO NUTRICIONAL-TEJIDO-SISTEMA AEREO Y RADICULAR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DIFICULTAD REGULACION BALANCE HIDRICO EN VERANO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CAIDA ACEITUNA CON Y SIN SINTOMAS DE CARENCIAS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ACTUACIONES PARA RECUPERACION EQUILIBRIO</a:t>
            </a:r>
          </a:p>
        </p:txBody>
      </p:sp>
    </p:spTree>
    <p:extLst>
      <p:ext uri="{BB962C8B-B14F-4D97-AF65-F5344CB8AC3E}">
        <p14:creationId xmlns:p14="http://schemas.microsoft.com/office/powerpoint/2010/main" val="41601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886968" y="1610334"/>
            <a:ext cx="98255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ALTAS PRODUCCIONES AJO-NIVELES SI-K-CA-MICROS-CONSERVACION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2963564" y="3010159"/>
            <a:ext cx="471127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NIVELES DESEABLES K-CA-MICROS 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PRODUCCIONES ALCANZADAS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% REDUCCION PESO TRAS CONSERVACION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INCREMENTO PERIODO CONSERVACION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REDUCCION TRATAMIENTOS FUNGICIDAS</a:t>
            </a:r>
          </a:p>
        </p:txBody>
      </p:sp>
    </p:spTree>
    <p:extLst>
      <p:ext uri="{BB962C8B-B14F-4D97-AF65-F5344CB8AC3E}">
        <p14:creationId xmlns:p14="http://schemas.microsoft.com/office/powerpoint/2010/main" val="39299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3" name="Picture 2" descr="ajos ribera 30 mz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80" y="0"/>
            <a:ext cx="8300720" cy="62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3" name="Picture 2" descr="ajos Pozo 8-5-09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40" y="0"/>
            <a:ext cx="836168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274587" y="1447774"/>
            <a:ext cx="113382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EL EQUILIBRIO NUTRICIONAL ES LA BASE DEL EXITO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1562557" y="2817924"/>
            <a:ext cx="831088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QUE ENTENDEMOS POR EQUILIBRIO NUTRICIONAL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ANALISIS FOLIARES-DIAGNOSTICO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RELACION ENTRE ELEMENTOS-SINERGIAS-ANTAGONISMOS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ADECUACION CRECIMIENTO PRODUCCION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APORTACIONES SEG</a:t>
            </a:r>
            <a:r>
              <a:rPr lang="cs-CZ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Ú</a:t>
            </a:r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 NECESIDADES, NO POR COSTRUMBRE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EJEMPLOS DE PERDIDA DE EQUILIBRRIO-ACTUACIONES PARA RECUPERARLO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PRELACION ACTUACIONES RECUPERACION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OBJETIVOS A CONSEGUIR</a:t>
            </a:r>
          </a:p>
        </p:txBody>
      </p:sp>
    </p:spTree>
    <p:extLst>
      <p:ext uri="{BB962C8B-B14F-4D97-AF65-F5344CB8AC3E}">
        <p14:creationId xmlns:p14="http://schemas.microsoft.com/office/powerpoint/2010/main" val="7575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998728" y="1976094"/>
            <a:ext cx="9825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RECOMENDACIONES NUTRICIONALES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2345300" y="3243839"/>
            <a:ext cx="671995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CONTROL EXPLOTACION Y SEGUIMIENTO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BUEN DIAGNOSTICO NECESIDADES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APORTACIONES APROPIADAS EN TIEMPO-FORMA-CANTIDAD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ADAPTACION CIRCUNSTANCIAS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BUSQUEDA EQUILIBRIO COMO OBJETIVO </a:t>
            </a:r>
          </a:p>
          <a:p>
            <a:pPr algn="ctr"/>
            <a:endParaRPr lang="es-ES" sz="2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75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C1E16ED1-91FA-4BB8-A4AD-7E7D313B8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584189"/>
              </p:ext>
            </p:extLst>
          </p:nvPr>
        </p:nvGraphicFramePr>
        <p:xfrm>
          <a:off x="2485574" y="1811793"/>
          <a:ext cx="5749447" cy="392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697C986E-047C-48A9-BF28-66273A51F418}"/>
              </a:ext>
            </a:extLst>
          </p:cNvPr>
          <p:cNvSpPr/>
          <p:nvPr/>
        </p:nvSpPr>
        <p:spPr>
          <a:xfrm rot="20324461">
            <a:off x="450101" y="1631650"/>
            <a:ext cx="387122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000" b="1" dirty="0" smtClean="0">
                <a:ln/>
                <a:solidFill>
                  <a:schemeClr val="accent4"/>
                </a:solidFill>
              </a:rPr>
              <a:t>Control-Diagnostico</a:t>
            </a:r>
            <a:endParaRPr lang="es-ES" sz="3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="" xmlns:a16="http://schemas.microsoft.com/office/drawing/2014/main" id="{02DE5DB8-D69C-48DA-961C-86A504BF7E02}"/>
              </a:ext>
            </a:extLst>
          </p:cNvPr>
          <p:cNvSpPr/>
          <p:nvPr/>
        </p:nvSpPr>
        <p:spPr>
          <a:xfrm rot="1539120">
            <a:off x="3257618" y="1930142"/>
            <a:ext cx="1278149" cy="542810"/>
          </a:xfrm>
          <a:prstGeom prst="rightArrow">
            <a:avLst/>
          </a:prstGeom>
          <a:solidFill>
            <a:srgbClr val="CC006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="" xmlns:a16="http://schemas.microsoft.com/office/drawing/2014/main" id="{C1899362-32E6-4082-BFF2-B05E18D2CD7C}"/>
              </a:ext>
            </a:extLst>
          </p:cNvPr>
          <p:cNvSpPr/>
          <p:nvPr/>
        </p:nvSpPr>
        <p:spPr>
          <a:xfrm rot="20629046">
            <a:off x="7955788" y="3003115"/>
            <a:ext cx="1302707" cy="85177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9D55FBAF-6350-4197-86B3-4118AE9A528D}"/>
              </a:ext>
            </a:extLst>
          </p:cNvPr>
          <p:cNvSpPr/>
          <p:nvPr/>
        </p:nvSpPr>
        <p:spPr>
          <a:xfrm>
            <a:off x="8481881" y="1908648"/>
            <a:ext cx="2774831" cy="12275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es-ES" sz="6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PLANTACION</a:t>
            </a:r>
          </a:p>
          <a:p>
            <a:pPr algn="ctr"/>
            <a:r>
              <a:rPr lang="es-ES" sz="6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EQUILIBRADA</a:t>
            </a:r>
          </a:p>
        </p:txBody>
      </p:sp>
      <p:sp>
        <p:nvSpPr>
          <p:cNvPr id="16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17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19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  <p:bldP spid="13" grpId="0" animBg="1"/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683768" y="1691614"/>
            <a:ext cx="9825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EXPECTATIVAS FUTURO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3249344" y="2918719"/>
            <a:ext cx="444452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NUEVAS VARIEDADES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PLANTACIONES ALTA DENSIDAD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XYLELLA FASTIDIOSA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AUMENTO ZONAS VIABLES OLIVAR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CARACTERISTICAS CONCRETAS ACEITES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NUEVOS RETOS NUTRICION-EQUILIBRIO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MENOR CONTAMINACION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USO BIOFERTILIZACION</a:t>
            </a:r>
          </a:p>
          <a:p>
            <a:pPr algn="ctr"/>
            <a:endParaRPr lang="es-ES" sz="2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43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/>
              <a:t>JAEN 6-6-18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9" name="Picture 2" descr="G:\7 de febrero\Interes\Justo. Departamento ténico\Fotos\Royal Helado en Mo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68" y="1128569"/>
            <a:ext cx="3960440" cy="48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G:\7 de febrero\Interes\Mas cosas\Olivar helado Lil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016" y="1140925"/>
            <a:ext cx="3995935" cy="48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Explosión 2"/>
          <p:cNvSpPr/>
          <p:nvPr/>
        </p:nvSpPr>
        <p:spPr>
          <a:xfrm>
            <a:off x="4806779" y="2323070"/>
            <a:ext cx="1865870" cy="305211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</p:spTree>
    <p:extLst>
      <p:ext uri="{BB962C8B-B14F-4D97-AF65-F5344CB8AC3E}">
        <p14:creationId xmlns:p14="http://schemas.microsoft.com/office/powerpoint/2010/main" val="40826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/>
              <a:t>JAEN 6-6-18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10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pic>
        <p:nvPicPr>
          <p:cNvPr id="8" name="Picture 3" descr="G:\Sergio\Proyecto\Fotos nieve\000_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1" y="1081226"/>
            <a:ext cx="10317892" cy="498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35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/>
              <a:t>JAEN 6-6-18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10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pic>
        <p:nvPicPr>
          <p:cNvPr id="8" name="Picture 2" descr="G:\Almacenamiento datos\Viaje a Italia\Planta y plantacion\Mala eleccion varietal SIPicual superintensivo Uriza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5" y="1157548"/>
            <a:ext cx="3888035" cy="50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Almacenamiento datos\Viaje a Italia\Planta y plantacion\Mala eleccion varietal SI Picual superintensivo Urizar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41" y="1182262"/>
            <a:ext cx="4139953" cy="503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35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/>
              <a:t>JAEN 6-6-18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3" y="0"/>
            <a:ext cx="9041587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5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/>
              <a:t>JAEN 6-6-18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7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8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816815" y="1752091"/>
            <a:ext cx="9825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GRACIAS POR SU ATENCION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Picture 2" descr="logo viver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807" y="3265714"/>
            <a:ext cx="1967067" cy="1245809"/>
          </a:xfrm>
          <a:prstGeom prst="rect">
            <a:avLst/>
          </a:prstGeom>
        </p:spPr>
      </p:pic>
      <p:pic>
        <p:nvPicPr>
          <p:cNvPr id="4" name="Picture 3" descr="Logo Andaluz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270" y="3102429"/>
            <a:ext cx="1863649" cy="1675190"/>
          </a:xfrm>
          <a:prstGeom prst="rect">
            <a:avLst/>
          </a:prstGeom>
        </p:spPr>
      </p:pic>
      <p:pic>
        <p:nvPicPr>
          <p:cNvPr id="9" name="Picture 8" descr="CALINA LOGO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00" y="3217333"/>
            <a:ext cx="2256342" cy="1256889"/>
          </a:xfrm>
          <a:prstGeom prst="rect">
            <a:avLst/>
          </a:prstGeom>
        </p:spPr>
      </p:pic>
      <p:pic>
        <p:nvPicPr>
          <p:cNvPr id="10" name="Picture 9" descr="Logo NUFO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7" y="3389788"/>
            <a:ext cx="3350380" cy="91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305504"/>
              </p:ext>
            </p:extLst>
          </p:nvPr>
        </p:nvGraphicFramePr>
        <p:xfrm>
          <a:off x="1008380" y="1910081"/>
          <a:ext cx="9832339" cy="3291841"/>
        </p:xfrm>
        <a:graphic>
          <a:graphicData uri="http://schemas.openxmlformats.org/drawingml/2006/table">
            <a:tbl>
              <a:tblPr/>
              <a:tblGrid>
                <a:gridCol w="947851"/>
                <a:gridCol w="1219798"/>
                <a:gridCol w="963399"/>
                <a:gridCol w="807555"/>
                <a:gridCol w="793387"/>
                <a:gridCol w="878394"/>
                <a:gridCol w="651711"/>
                <a:gridCol w="609208"/>
                <a:gridCol w="609208"/>
                <a:gridCol w="1062573"/>
                <a:gridCol w="750776"/>
                <a:gridCol w="538479"/>
              </a:tblGrid>
              <a:tr h="470263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l" fontAlgn="b"/>
                      <a:r>
                        <a:rPr lang="es-ES_tradnl" sz="1500" b="1" i="0" u="sng" strike="noStrike">
                          <a:solidFill>
                            <a:srgbClr val="0000D4"/>
                          </a:solidFill>
                          <a:effectLst/>
                          <a:latin typeface="Lucida Casual"/>
                        </a:rPr>
                        <a:t>NIVELES MAXIMOS Y MINIMOS DE ELEMENTOS MINERALES EN HOJA (% Materia Seca)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6673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0263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7443">
                <a:tc>
                  <a:txBody>
                    <a:bodyPr/>
                    <a:lstStyle/>
                    <a:p>
                      <a:pPr algn="l" fontAlgn="b"/>
                      <a:r>
                        <a:rPr lang="de-DE" sz="1500" b="1" i="0" u="none" strike="noStrike">
                          <a:effectLst/>
                          <a:latin typeface="Lucida Casual"/>
                        </a:rPr>
                        <a:t>CULTIVO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500" b="1" i="0" u="none" strike="noStrike">
                          <a:effectLst/>
                          <a:latin typeface="Lucida Casual"/>
                        </a:rPr>
                        <a:t>NIVEL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effectLst/>
                          <a:latin typeface="Lucida Casual"/>
                        </a:rPr>
                        <a:t>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effectLst/>
                          <a:latin typeface="Lucida Casual"/>
                        </a:rPr>
                        <a:t>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effectLst/>
                          <a:latin typeface="Lucida Casual"/>
                        </a:rPr>
                        <a:t>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effectLst/>
                          <a:latin typeface="Lucida Casual"/>
                        </a:rPr>
                        <a:t>Mg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effectLst/>
                          <a:latin typeface="Lucida Casual"/>
                        </a:rPr>
                        <a:t>Ca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effectLst/>
                          <a:latin typeface="Lucida Casual"/>
                        </a:rPr>
                        <a:t>Cu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effectLst/>
                          <a:latin typeface="Lucida Casual"/>
                        </a:rPr>
                        <a:t>Fe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500" b="1" i="0" u="none" strike="noStrike">
                          <a:effectLst/>
                          <a:latin typeface="Lucida Casual"/>
                        </a:rPr>
                        <a:t>Mn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500" b="1" i="0" u="none" strike="noStrike">
                          <a:effectLst/>
                          <a:latin typeface="Lucida Casual"/>
                        </a:rPr>
                        <a:t>Zn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effectLst/>
                          <a:latin typeface="Lucida Casual"/>
                        </a:rPr>
                        <a:t>B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6673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effectLst/>
                        <a:latin typeface="Lucida Casu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0263">
                <a:tc>
                  <a:txBody>
                    <a:bodyPr/>
                    <a:lstStyle/>
                    <a:p>
                      <a:pPr algn="l" fontAlgn="b"/>
                      <a:r>
                        <a:rPr lang="de-DE" sz="1500" b="0" i="0" u="none" strike="noStrike">
                          <a:effectLst/>
                          <a:latin typeface="Lucida Casual"/>
                        </a:rPr>
                        <a:t>OLIVO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effectLst/>
                          <a:latin typeface="Lucida Casual"/>
                        </a:rPr>
                        <a:t>MINIMO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1,40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0,09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0,40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0,15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1,42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0263">
                <a:tc>
                  <a:txBody>
                    <a:bodyPr/>
                    <a:lstStyle/>
                    <a:p>
                      <a:pPr algn="l" fontAlgn="b"/>
                      <a:r>
                        <a:rPr lang="de-DE" sz="1500" b="0" i="0" u="none" strike="noStrike">
                          <a:effectLst/>
                          <a:latin typeface="Lucida Casual"/>
                        </a:rPr>
                        <a:t>OLIVO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effectLst/>
                          <a:latin typeface="Lucida Casual"/>
                        </a:rPr>
                        <a:t>MAXIMO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2,00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0,25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1,00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0,28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3,55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250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160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90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DD0806"/>
                          </a:solidFill>
                          <a:effectLst/>
                          <a:latin typeface="Lucida Casual"/>
                        </a:rPr>
                        <a:t>150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9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7" name="Picture 7" descr="nuevo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60" y="1381760"/>
            <a:ext cx="4841998" cy="44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uevo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480" y="1368661"/>
            <a:ext cx="4920614" cy="45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5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171618" y="1976094"/>
            <a:ext cx="117844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EJEMPLOS SITUACIONES NEGATIVAS 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1549200" y="3507999"/>
            <a:ext cx="869823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HONGOS AEREOS-REPILO-AC JABONOSA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DIFERENCIAS VARIETALES-PICUAL-ROYAL-HOJIBLANCA HONGOS-INSECTOS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PAPEL CALCIO EN ESTOS CASOS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CAIDA ACEITUNA DESECACION APICAL EQUILIBRIO NUTRICIONAL CALCIO-K-B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PAPEL CALCIO-SILICIO-POTASIO RESISTENCIA TEJIDOS HONGOS-CONSERVACION </a:t>
            </a:r>
          </a:p>
        </p:txBody>
      </p:sp>
    </p:spTree>
    <p:extLst>
      <p:ext uri="{BB962C8B-B14F-4D97-AF65-F5344CB8AC3E}">
        <p14:creationId xmlns:p14="http://schemas.microsoft.com/office/powerpoint/2010/main" val="29946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BB31EAA3-1DAD-42C3-A50C-828392C28916}"/>
              </a:ext>
            </a:extLst>
          </p:cNvPr>
          <p:cNvSpPr txBox="1"/>
          <p:nvPr/>
        </p:nvSpPr>
        <p:spPr>
          <a:xfrm>
            <a:off x="914400" y="332508"/>
            <a:ext cx="982556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b="1" spc="300" dirty="0"/>
              <a:t>     </a:t>
            </a:r>
            <a:r>
              <a:rPr lang="es-ES" sz="3600" b="1" spc="300" dirty="0" smtClean="0"/>
              <a:t>NUTRIENTES FOLIARES S.A.   2018</a:t>
            </a:r>
            <a:endParaRPr lang="es-ES" sz="3600" b="1" spc="3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1815D2E-C214-4AA9-B2D4-5AB632CBDB38}"/>
              </a:ext>
            </a:extLst>
          </p:cNvPr>
          <p:cNvSpPr/>
          <p:nvPr/>
        </p:nvSpPr>
        <p:spPr>
          <a:xfrm>
            <a:off x="886968" y="1488414"/>
            <a:ext cx="98255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HONGOS AEREOS-REPILO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09A5EC-7FFC-430E-A6A2-0B2422FB5384}"/>
              </a:ext>
            </a:extLst>
          </p:cNvPr>
          <p:cNvSpPr/>
          <p:nvPr/>
        </p:nvSpPr>
        <p:spPr>
          <a:xfrm>
            <a:off x="995680" y="2563119"/>
            <a:ext cx="968248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HONGO CAUSANTE    	</a:t>
            </a:r>
            <a:r>
              <a:rPr lang="it-IT" sz="2000" b="1" dirty="0" err="1" smtClean="0"/>
              <a:t>Especie</a:t>
            </a:r>
            <a:r>
              <a:rPr lang="it-IT" sz="2000" b="1" dirty="0"/>
              <a:t>: </a:t>
            </a:r>
            <a:r>
              <a:rPr lang="it-IT" sz="2000" i="1" dirty="0" err="1"/>
              <a:t>Fusicladium</a:t>
            </a:r>
            <a:r>
              <a:rPr lang="it-IT" sz="2000" i="1" dirty="0"/>
              <a:t> </a:t>
            </a:r>
            <a:r>
              <a:rPr lang="it-IT" sz="2000" i="1" dirty="0" err="1"/>
              <a:t>oleagineum</a:t>
            </a:r>
            <a:r>
              <a:rPr lang="it-IT" sz="2000" i="1" dirty="0"/>
              <a:t> </a:t>
            </a:r>
            <a:r>
              <a:rPr lang="it-IT" sz="2000" dirty="0"/>
              <a:t>(Cast.) Hughes</a:t>
            </a:r>
            <a:br>
              <a:rPr lang="it-IT" sz="2000" dirty="0"/>
            </a:br>
            <a:r>
              <a:rPr lang="it-IT" sz="2000" dirty="0" smtClean="0"/>
              <a:t>			</a:t>
            </a:r>
            <a:r>
              <a:rPr lang="it-IT" sz="2000" dirty="0" err="1" smtClean="0"/>
              <a:t>Sinónimo</a:t>
            </a:r>
            <a:r>
              <a:rPr lang="it-IT" sz="2000" dirty="0"/>
              <a:t>: </a:t>
            </a:r>
            <a:r>
              <a:rPr lang="it-IT" sz="2000" i="1" dirty="0" err="1"/>
              <a:t>Cycloconium</a:t>
            </a:r>
            <a:r>
              <a:rPr lang="it-IT" sz="2000" i="1" dirty="0"/>
              <a:t> </a:t>
            </a:r>
            <a:r>
              <a:rPr lang="it-IT" sz="2000" i="1" dirty="0" err="1"/>
              <a:t>oleaginum</a:t>
            </a:r>
            <a:r>
              <a:rPr lang="it-IT" sz="2000" i="1" dirty="0"/>
              <a:t> </a:t>
            </a:r>
            <a:r>
              <a:rPr lang="it-IT" sz="2000" dirty="0"/>
              <a:t>Castagne, </a:t>
            </a:r>
            <a:r>
              <a:rPr lang="it-IT" sz="2000" i="1" dirty="0" err="1"/>
              <a:t>Spilocaea</a:t>
            </a:r>
            <a:r>
              <a:rPr lang="it-IT" sz="2000" i="1" dirty="0"/>
              <a:t> </a:t>
            </a:r>
            <a:endParaRPr lang="it-IT" sz="2000" dirty="0"/>
          </a:p>
          <a:p>
            <a:r>
              <a:rPr lang="it-IT" sz="2000" i="1" dirty="0" smtClean="0"/>
              <a:t>			</a:t>
            </a:r>
            <a:r>
              <a:rPr lang="it-IT" sz="2000" i="1" dirty="0" err="1" smtClean="0"/>
              <a:t>oleagina</a:t>
            </a:r>
            <a:r>
              <a:rPr lang="it-IT" sz="2000" i="1" dirty="0" smtClean="0"/>
              <a:t> </a:t>
            </a:r>
            <a:r>
              <a:rPr lang="it-IT" sz="2000" dirty="0"/>
              <a:t>(Cast.) Hughes</a:t>
            </a:r>
            <a:br>
              <a:rPr lang="it-IT" sz="2000" dirty="0"/>
            </a:br>
            <a:endParaRPr lang="it-IT" sz="2000" dirty="0"/>
          </a:p>
          <a:p>
            <a:pPr algn="ctr"/>
            <a:endParaRPr lang="es-ES" sz="2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CONDICIONES FAVORABLES  	     </a:t>
            </a:r>
            <a:r>
              <a:rPr lang="es-ES" sz="2000" i="1" dirty="0" smtClean="0"/>
              <a:t>Humedades </a:t>
            </a:r>
            <a:r>
              <a:rPr lang="es-ES" sz="2000" i="1" dirty="0"/>
              <a:t>ambientales altas y temperaturas suaves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DAÑOS OCASIONADOS  		              </a:t>
            </a:r>
            <a:r>
              <a:rPr lang="es-ES" sz="2000" i="1" dirty="0" smtClean="0"/>
              <a:t>Cantidad </a:t>
            </a:r>
            <a:r>
              <a:rPr lang="es-ES" sz="2000" i="1" dirty="0"/>
              <a:t>y Calidad Aceite. </a:t>
            </a:r>
            <a:r>
              <a:rPr lang="en-US" sz="2000" i="1" dirty="0"/>
              <a:t>P</a:t>
            </a:r>
            <a:r>
              <a:rPr lang="es-ES" sz="2000" i="1" dirty="0" err="1"/>
              <a:t>orcentajes</a:t>
            </a:r>
            <a:r>
              <a:rPr lang="es-ES" sz="2000" i="1" dirty="0"/>
              <a:t> variables. 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MEDIDAS CONTROL  		  </a:t>
            </a:r>
            <a:r>
              <a:rPr lang="es-ES" sz="2000" i="1" dirty="0" smtClean="0"/>
              <a:t>Tratamientos </a:t>
            </a:r>
            <a:r>
              <a:rPr lang="es-ES" sz="2000" i="1" dirty="0"/>
              <a:t>preventivos-curativos-medidas culturales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RELACION CON ESTADO NUTRICIONAL        </a:t>
            </a:r>
            <a:r>
              <a:rPr lang="es-ES" sz="2000" i="1" dirty="0" smtClean="0"/>
              <a:t>Incidencia </a:t>
            </a:r>
            <a:r>
              <a:rPr lang="es-ES" sz="2000" i="1" dirty="0"/>
              <a:t>muy superior en estados de debilidad</a:t>
            </a:r>
          </a:p>
          <a:p>
            <a:pPr algn="ctr"/>
            <a:r>
              <a:rPr lang="es-E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RECOMENDACIONES 		          </a:t>
            </a:r>
            <a:r>
              <a:rPr lang="es-ES" sz="2000" i="1" dirty="0" err="1" smtClean="0"/>
              <a:t>Eleccion</a:t>
            </a:r>
            <a:r>
              <a:rPr lang="es-ES" sz="2000" i="1" dirty="0" smtClean="0"/>
              <a:t> </a:t>
            </a:r>
            <a:r>
              <a:rPr lang="es-ES" sz="2000" i="1" dirty="0"/>
              <a:t>Varietal--Practicas adecuadas--Equilibrios</a:t>
            </a:r>
          </a:p>
        </p:txBody>
      </p:sp>
    </p:spTree>
    <p:extLst>
      <p:ext uri="{BB962C8B-B14F-4D97-AF65-F5344CB8AC3E}">
        <p14:creationId xmlns:p14="http://schemas.microsoft.com/office/powerpoint/2010/main" val="7575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3" name="Picture 2" descr="repilo ribera 14-2-17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8" y="0"/>
            <a:ext cx="8053732" cy="62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2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ACC406-B2CD-4992-BD1B-D010A0553ADA}"/>
              </a:ext>
            </a:extLst>
          </p:cNvPr>
          <p:cNvSpPr txBox="1"/>
          <p:nvPr/>
        </p:nvSpPr>
        <p:spPr>
          <a:xfrm>
            <a:off x="0" y="6306235"/>
            <a:ext cx="12192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JAEN 6-6-18</a:t>
            </a:r>
            <a:r>
              <a:rPr lang="es-ES" sz="2000" b="1" dirty="0"/>
              <a:t>									GRUPO NUFOL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9DB6E3B-83CF-44D1-B909-55047CC47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8699" y="6238634"/>
            <a:ext cx="2274599" cy="589695"/>
          </a:xfrm>
          <a:prstGeom prst="rect">
            <a:avLst/>
          </a:prstGeom>
        </p:spPr>
      </p:pic>
      <p:pic>
        <p:nvPicPr>
          <p:cNvPr id="2" name="Picture 1" descr="repilo hoja nueva Malpica 10-3-15 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60" y="0"/>
            <a:ext cx="835152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2068</TotalTime>
  <Words>847</Words>
  <Application>Microsoft Macintosh PowerPoint</Application>
  <PresentationFormat>Custom</PresentationFormat>
  <Paragraphs>192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David Lopez Vico</dc:creator>
  <cp:lastModifiedBy>Justo Leon</cp:lastModifiedBy>
  <cp:revision>106</cp:revision>
  <cp:lastPrinted>2018-06-05T10:14:29Z</cp:lastPrinted>
  <dcterms:created xsi:type="dcterms:W3CDTF">2017-12-07T09:32:59Z</dcterms:created>
  <dcterms:modified xsi:type="dcterms:W3CDTF">2018-06-06T06:12:55Z</dcterms:modified>
</cp:coreProperties>
</file>